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0" r:id="rId1"/>
    <p:sldMasterId id="2147483664" r:id="rId2"/>
    <p:sldMasterId id="2147483688" r:id="rId3"/>
  </p:sldMasterIdLst>
  <p:notesMasterIdLst>
    <p:notesMasterId r:id="rId15"/>
  </p:notesMasterIdLst>
  <p:handoutMasterIdLst>
    <p:handoutMasterId r:id="rId16"/>
  </p:handoutMasterIdLst>
  <p:sldIdLst>
    <p:sldId id="590" r:id="rId4"/>
    <p:sldId id="600" r:id="rId5"/>
    <p:sldId id="601" r:id="rId6"/>
    <p:sldId id="602" r:id="rId7"/>
    <p:sldId id="603" r:id="rId8"/>
    <p:sldId id="609" r:id="rId9"/>
    <p:sldId id="430" r:id="rId10"/>
    <p:sldId id="431" r:id="rId11"/>
    <p:sldId id="432" r:id="rId12"/>
    <p:sldId id="607" r:id="rId13"/>
    <p:sldId id="608" r:id="rId14"/>
  </p:sldIdLst>
  <p:sldSz cx="9906000" cy="6858000" type="A4"/>
  <p:notesSz cx="9939338" cy="6807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5229D7CB-74FF-4CEB-9BF2-39B5DCB142A9}">
          <p14:sldIdLst>
            <p14:sldId id="590"/>
            <p14:sldId id="600"/>
            <p14:sldId id="601"/>
            <p14:sldId id="602"/>
            <p14:sldId id="603"/>
            <p14:sldId id="609"/>
            <p14:sldId id="430"/>
            <p14:sldId id="431"/>
            <p14:sldId id="432"/>
            <p14:sldId id="607"/>
            <p14:sldId id="6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 userDrawn="1">
          <p15:clr>
            <a:srgbClr val="A4A3A4"/>
          </p15:clr>
        </p15:guide>
        <p15:guide id="2" pos="313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0807"/>
    <a:srgbClr val="800000"/>
    <a:srgbClr val="005DAA"/>
    <a:srgbClr val="D91B5C"/>
    <a:srgbClr val="FFFFFF"/>
    <a:srgbClr val="58585A"/>
    <a:srgbClr val="FF7600"/>
    <a:srgbClr val="872175"/>
    <a:srgbClr val="009999"/>
    <a:srgbClr val="00A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42" autoAdjust="0"/>
    <p:restoredTop sz="94660"/>
  </p:normalViewPr>
  <p:slideViewPr>
    <p:cSldViewPr>
      <p:cViewPr varScale="1">
        <p:scale>
          <a:sx n="98" d="100"/>
          <a:sy n="98" d="100"/>
        </p:scale>
        <p:origin x="528" y="90"/>
      </p:cViewPr>
      <p:guideLst>
        <p:guide orient="horz" pos="2160"/>
        <p:guide pos="3120"/>
      </p:guideLst>
    </p:cSldViewPr>
  </p:slideViewPr>
  <p:outlineViewPr>
    <p:cViewPr>
      <p:scale>
        <a:sx n="75" d="100"/>
        <a:sy n="75" d="100"/>
      </p:scale>
      <p:origin x="784" y="1629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6" d="100"/>
        <a:sy n="11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98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ACF92C-7FB7-4CAC-9949-3F5BDD8F211F}" type="doc">
      <dgm:prSet loTypeId="urn:microsoft.com/office/officeart/2005/8/layout/default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072D1459-1874-4502-BBA0-150C37376242}">
      <dgm:prSet phldrT="[Text]"/>
      <dgm:spPr/>
      <dgm:t>
        <a:bodyPr/>
        <a:lstStyle/>
        <a:p>
          <a:r>
            <a:rPr lang="ja-JP" altLang="en-US" b="1" dirty="0">
              <a:latin typeface="Georgia" panose="02040502050405020303" pitchFamily="18" charset="0"/>
            </a:rPr>
            <a:t>強みは</a:t>
          </a:r>
          <a:br>
            <a:rPr lang="en-US" altLang="ja-JP" b="1" dirty="0">
              <a:latin typeface="Georgia" panose="02040502050405020303" pitchFamily="18" charset="0"/>
            </a:rPr>
          </a:br>
          <a:r>
            <a:rPr lang="ja-JP" altLang="en-US" b="1" dirty="0">
              <a:latin typeface="Georgia" panose="02040502050405020303" pitchFamily="18" charset="0"/>
            </a:rPr>
            <a:t>何か？</a:t>
          </a:r>
          <a:endParaRPr lang="en-US" b="1" dirty="0">
            <a:latin typeface="Georgia" panose="02040502050405020303" pitchFamily="18" charset="0"/>
          </a:endParaRPr>
        </a:p>
      </dgm:t>
    </dgm:pt>
    <dgm:pt modelId="{9C1756F5-8F43-4317-A327-BAB08069C248}" type="parTrans" cxnId="{B7A99FE4-6ED9-4B5F-91B8-9687BD46DDE6}">
      <dgm:prSet/>
      <dgm:spPr/>
      <dgm:t>
        <a:bodyPr/>
        <a:lstStyle/>
        <a:p>
          <a:endParaRPr lang="en-US"/>
        </a:p>
      </dgm:t>
    </dgm:pt>
    <dgm:pt modelId="{A653619F-561B-41D2-A0A4-E868CAED0DE4}" type="sibTrans" cxnId="{B7A99FE4-6ED9-4B5F-91B8-9687BD46DDE6}">
      <dgm:prSet/>
      <dgm:spPr/>
      <dgm:t>
        <a:bodyPr/>
        <a:lstStyle/>
        <a:p>
          <a:endParaRPr lang="en-US"/>
        </a:p>
      </dgm:t>
    </dgm:pt>
    <dgm:pt modelId="{F3329BBC-58E8-4A18-B494-1978FEBFAE4F}">
      <dgm:prSet phldrT="[Text]"/>
      <dgm:spPr/>
      <dgm:t>
        <a:bodyPr/>
        <a:lstStyle/>
        <a:p>
          <a:r>
            <a:rPr lang="ja-JP" altLang="en-US" b="1" dirty="0">
              <a:latin typeface="Georgia" panose="02040502050405020303" pitchFamily="18" charset="0"/>
            </a:rPr>
            <a:t>弱みは</a:t>
          </a:r>
          <a:br>
            <a:rPr lang="en-US" altLang="ja-JP" b="1" dirty="0">
              <a:latin typeface="Georgia" panose="02040502050405020303" pitchFamily="18" charset="0"/>
            </a:rPr>
          </a:br>
          <a:r>
            <a:rPr lang="ja-JP" altLang="en-US" b="1" dirty="0">
              <a:latin typeface="Georgia" panose="02040502050405020303" pitchFamily="18" charset="0"/>
            </a:rPr>
            <a:t>何か？</a:t>
          </a:r>
          <a:endParaRPr lang="en-US" b="1" dirty="0">
            <a:latin typeface="Georgia" panose="02040502050405020303" pitchFamily="18" charset="0"/>
          </a:endParaRPr>
        </a:p>
      </dgm:t>
    </dgm:pt>
    <dgm:pt modelId="{A94CE072-48DD-49E7-A563-94F35A1ADE2E}" type="parTrans" cxnId="{AD64CE87-A663-450D-B411-DBF1AE6696A4}">
      <dgm:prSet/>
      <dgm:spPr/>
      <dgm:t>
        <a:bodyPr/>
        <a:lstStyle/>
        <a:p>
          <a:endParaRPr lang="en-US"/>
        </a:p>
      </dgm:t>
    </dgm:pt>
    <dgm:pt modelId="{E2D0FCBF-FB33-4F05-A802-90393FCFF8A2}" type="sibTrans" cxnId="{AD64CE87-A663-450D-B411-DBF1AE6696A4}">
      <dgm:prSet/>
      <dgm:spPr/>
      <dgm:t>
        <a:bodyPr/>
        <a:lstStyle/>
        <a:p>
          <a:endParaRPr lang="en-US"/>
        </a:p>
      </dgm:t>
    </dgm:pt>
    <dgm:pt modelId="{8D0320D5-498A-4407-B432-7E9FEA340669}">
      <dgm:prSet phldrT="[Text]"/>
      <dgm:spPr/>
      <dgm:t>
        <a:bodyPr/>
        <a:lstStyle/>
        <a:p>
          <a:r>
            <a:rPr lang="ja-JP" altLang="en-US" b="1" dirty="0">
              <a:latin typeface="Georgia" panose="02040502050405020303" pitchFamily="18" charset="0"/>
            </a:rPr>
            <a:t>機会は</a:t>
          </a:r>
          <a:br>
            <a:rPr lang="en-US" altLang="ja-JP" b="1" dirty="0">
              <a:latin typeface="Georgia" panose="02040502050405020303" pitchFamily="18" charset="0"/>
            </a:rPr>
          </a:br>
          <a:r>
            <a:rPr lang="ja-JP" altLang="en-US" b="1" dirty="0">
              <a:latin typeface="Georgia" panose="02040502050405020303" pitchFamily="18" charset="0"/>
            </a:rPr>
            <a:t>何か？</a:t>
          </a:r>
          <a:endParaRPr lang="en-US" b="1" dirty="0">
            <a:latin typeface="Georgia" panose="02040502050405020303" pitchFamily="18" charset="0"/>
          </a:endParaRPr>
        </a:p>
      </dgm:t>
    </dgm:pt>
    <dgm:pt modelId="{63804F82-5D86-461A-AF46-9D63BC36C518}" type="parTrans" cxnId="{6B2B0138-3EAA-4E99-96EF-FE607A78B618}">
      <dgm:prSet/>
      <dgm:spPr/>
      <dgm:t>
        <a:bodyPr/>
        <a:lstStyle/>
        <a:p>
          <a:endParaRPr lang="en-US"/>
        </a:p>
      </dgm:t>
    </dgm:pt>
    <dgm:pt modelId="{3DA1E169-CB4B-4E28-85C0-1E43BDAA8811}" type="sibTrans" cxnId="{6B2B0138-3EAA-4E99-96EF-FE607A78B618}">
      <dgm:prSet/>
      <dgm:spPr/>
      <dgm:t>
        <a:bodyPr/>
        <a:lstStyle/>
        <a:p>
          <a:endParaRPr lang="en-US"/>
        </a:p>
      </dgm:t>
    </dgm:pt>
    <dgm:pt modelId="{B16C0777-F95B-47FA-B0EF-0A8582031E95}">
      <dgm:prSet phldrT="[Text]"/>
      <dgm:spPr/>
      <dgm:t>
        <a:bodyPr/>
        <a:lstStyle/>
        <a:p>
          <a:r>
            <a:rPr lang="ja-JP" altLang="en-US" b="1" dirty="0">
              <a:latin typeface="Georgia" panose="02040502050405020303" pitchFamily="18" charset="0"/>
            </a:rPr>
            <a:t>課題は</a:t>
          </a:r>
          <a:br>
            <a:rPr lang="en-US" altLang="ja-JP" b="1" dirty="0">
              <a:latin typeface="Georgia" panose="02040502050405020303" pitchFamily="18" charset="0"/>
            </a:rPr>
          </a:br>
          <a:r>
            <a:rPr lang="ja-JP" altLang="en-US" b="1" dirty="0">
              <a:latin typeface="Georgia" panose="02040502050405020303" pitchFamily="18" charset="0"/>
            </a:rPr>
            <a:t>何か？</a:t>
          </a:r>
          <a:endParaRPr lang="en-US" b="1" dirty="0">
            <a:latin typeface="Georgia" panose="02040502050405020303" pitchFamily="18" charset="0"/>
          </a:endParaRPr>
        </a:p>
      </dgm:t>
    </dgm:pt>
    <dgm:pt modelId="{7490E7C1-926A-4F6F-945E-55BF09080A20}" type="parTrans" cxnId="{97E35187-FC01-48D8-8C29-43CAEA052A12}">
      <dgm:prSet/>
      <dgm:spPr/>
      <dgm:t>
        <a:bodyPr/>
        <a:lstStyle/>
        <a:p>
          <a:endParaRPr lang="en-US"/>
        </a:p>
      </dgm:t>
    </dgm:pt>
    <dgm:pt modelId="{B2A6390D-D743-48AB-8F06-37993471C2E9}" type="sibTrans" cxnId="{97E35187-FC01-48D8-8C29-43CAEA052A12}">
      <dgm:prSet/>
      <dgm:spPr/>
      <dgm:t>
        <a:bodyPr/>
        <a:lstStyle/>
        <a:p>
          <a:endParaRPr lang="en-US"/>
        </a:p>
      </dgm:t>
    </dgm:pt>
    <dgm:pt modelId="{5B6C7884-C02D-4A95-9E08-F086D2DC82C2}" type="pres">
      <dgm:prSet presAssocID="{9CACF92C-7FB7-4CAC-9949-3F5BDD8F211F}" presName="diagram" presStyleCnt="0">
        <dgm:presLayoutVars>
          <dgm:dir/>
          <dgm:resizeHandles val="exact"/>
        </dgm:presLayoutVars>
      </dgm:prSet>
      <dgm:spPr/>
    </dgm:pt>
    <dgm:pt modelId="{3AA57C34-F7FB-49CE-A6AC-148EA9EBBFC5}" type="pres">
      <dgm:prSet presAssocID="{072D1459-1874-4502-BBA0-150C37376242}" presName="node" presStyleLbl="node1" presStyleIdx="0" presStyleCnt="4">
        <dgm:presLayoutVars>
          <dgm:bulletEnabled val="1"/>
        </dgm:presLayoutVars>
      </dgm:prSet>
      <dgm:spPr/>
    </dgm:pt>
    <dgm:pt modelId="{5CB86E41-B1F6-45A6-9C4B-484570B90F4C}" type="pres">
      <dgm:prSet presAssocID="{A653619F-561B-41D2-A0A4-E868CAED0DE4}" presName="sibTrans" presStyleCnt="0"/>
      <dgm:spPr/>
    </dgm:pt>
    <dgm:pt modelId="{6477DC61-9114-4862-96BA-346780A98487}" type="pres">
      <dgm:prSet presAssocID="{F3329BBC-58E8-4A18-B494-1978FEBFAE4F}" presName="node" presStyleLbl="node1" presStyleIdx="1" presStyleCnt="4" custLinFactNeighborX="291">
        <dgm:presLayoutVars>
          <dgm:bulletEnabled val="1"/>
        </dgm:presLayoutVars>
      </dgm:prSet>
      <dgm:spPr/>
    </dgm:pt>
    <dgm:pt modelId="{5D5A695F-8838-4216-A52C-2124D13787E5}" type="pres">
      <dgm:prSet presAssocID="{E2D0FCBF-FB33-4F05-A802-90393FCFF8A2}" presName="sibTrans" presStyleCnt="0"/>
      <dgm:spPr/>
    </dgm:pt>
    <dgm:pt modelId="{AE00F8CF-919A-4EB7-AB48-DB4C05272B63}" type="pres">
      <dgm:prSet presAssocID="{8D0320D5-498A-4407-B432-7E9FEA340669}" presName="node" presStyleLbl="node1" presStyleIdx="2" presStyleCnt="4">
        <dgm:presLayoutVars>
          <dgm:bulletEnabled val="1"/>
        </dgm:presLayoutVars>
      </dgm:prSet>
      <dgm:spPr/>
    </dgm:pt>
    <dgm:pt modelId="{E6A0878A-A818-4597-857C-7071B7481932}" type="pres">
      <dgm:prSet presAssocID="{3DA1E169-CB4B-4E28-85C0-1E43BDAA8811}" presName="sibTrans" presStyleCnt="0"/>
      <dgm:spPr/>
    </dgm:pt>
    <dgm:pt modelId="{4A2668E1-C4CF-43C0-80A6-23943D899877}" type="pres">
      <dgm:prSet presAssocID="{B16C0777-F95B-47FA-B0EF-0A8582031E95}" presName="node" presStyleLbl="node1" presStyleIdx="3" presStyleCnt="4" custLinFactNeighborX="26">
        <dgm:presLayoutVars>
          <dgm:bulletEnabled val="1"/>
        </dgm:presLayoutVars>
      </dgm:prSet>
      <dgm:spPr/>
    </dgm:pt>
  </dgm:ptLst>
  <dgm:cxnLst>
    <dgm:cxn modelId="{6B2B0138-3EAA-4E99-96EF-FE607A78B618}" srcId="{9CACF92C-7FB7-4CAC-9949-3F5BDD8F211F}" destId="{8D0320D5-498A-4407-B432-7E9FEA340669}" srcOrd="2" destOrd="0" parTransId="{63804F82-5D86-461A-AF46-9D63BC36C518}" sibTransId="{3DA1E169-CB4B-4E28-85C0-1E43BDAA8811}"/>
    <dgm:cxn modelId="{36093D75-DAD6-4437-842C-E11EE0E1250D}" type="presOf" srcId="{F3329BBC-58E8-4A18-B494-1978FEBFAE4F}" destId="{6477DC61-9114-4862-96BA-346780A98487}" srcOrd="0" destOrd="0" presId="urn:microsoft.com/office/officeart/2005/8/layout/default#1"/>
    <dgm:cxn modelId="{8B6AD077-8ED1-4BCA-B00A-D6D6F928A233}" type="presOf" srcId="{9CACF92C-7FB7-4CAC-9949-3F5BDD8F211F}" destId="{5B6C7884-C02D-4A95-9E08-F086D2DC82C2}" srcOrd="0" destOrd="0" presId="urn:microsoft.com/office/officeart/2005/8/layout/default#1"/>
    <dgm:cxn modelId="{533B087B-EAAF-4B7C-8B3E-6393414A67A9}" type="presOf" srcId="{072D1459-1874-4502-BBA0-150C37376242}" destId="{3AA57C34-F7FB-49CE-A6AC-148EA9EBBFC5}" srcOrd="0" destOrd="0" presId="urn:microsoft.com/office/officeart/2005/8/layout/default#1"/>
    <dgm:cxn modelId="{2EA54282-33F2-47BF-BF0A-BC8C45AE00D1}" type="presOf" srcId="{B16C0777-F95B-47FA-B0EF-0A8582031E95}" destId="{4A2668E1-C4CF-43C0-80A6-23943D899877}" srcOrd="0" destOrd="0" presId="urn:microsoft.com/office/officeart/2005/8/layout/default#1"/>
    <dgm:cxn modelId="{97E35187-FC01-48D8-8C29-43CAEA052A12}" srcId="{9CACF92C-7FB7-4CAC-9949-3F5BDD8F211F}" destId="{B16C0777-F95B-47FA-B0EF-0A8582031E95}" srcOrd="3" destOrd="0" parTransId="{7490E7C1-926A-4F6F-945E-55BF09080A20}" sibTransId="{B2A6390D-D743-48AB-8F06-37993471C2E9}"/>
    <dgm:cxn modelId="{AD64CE87-A663-450D-B411-DBF1AE6696A4}" srcId="{9CACF92C-7FB7-4CAC-9949-3F5BDD8F211F}" destId="{F3329BBC-58E8-4A18-B494-1978FEBFAE4F}" srcOrd="1" destOrd="0" parTransId="{A94CE072-48DD-49E7-A563-94F35A1ADE2E}" sibTransId="{E2D0FCBF-FB33-4F05-A802-90393FCFF8A2}"/>
    <dgm:cxn modelId="{F97FC4B8-B96C-48E9-8AFF-FD572F4836E6}" type="presOf" srcId="{8D0320D5-498A-4407-B432-7E9FEA340669}" destId="{AE00F8CF-919A-4EB7-AB48-DB4C05272B63}" srcOrd="0" destOrd="0" presId="urn:microsoft.com/office/officeart/2005/8/layout/default#1"/>
    <dgm:cxn modelId="{B7A99FE4-6ED9-4B5F-91B8-9687BD46DDE6}" srcId="{9CACF92C-7FB7-4CAC-9949-3F5BDD8F211F}" destId="{072D1459-1874-4502-BBA0-150C37376242}" srcOrd="0" destOrd="0" parTransId="{9C1756F5-8F43-4317-A327-BAB08069C248}" sibTransId="{A653619F-561B-41D2-A0A4-E868CAED0DE4}"/>
    <dgm:cxn modelId="{7271BE63-767F-47C6-B869-4051D8F1043D}" type="presParOf" srcId="{5B6C7884-C02D-4A95-9E08-F086D2DC82C2}" destId="{3AA57C34-F7FB-49CE-A6AC-148EA9EBBFC5}" srcOrd="0" destOrd="0" presId="urn:microsoft.com/office/officeart/2005/8/layout/default#1"/>
    <dgm:cxn modelId="{D5A247DD-8669-4F7B-8DD7-5144FEBC9C77}" type="presParOf" srcId="{5B6C7884-C02D-4A95-9E08-F086D2DC82C2}" destId="{5CB86E41-B1F6-45A6-9C4B-484570B90F4C}" srcOrd="1" destOrd="0" presId="urn:microsoft.com/office/officeart/2005/8/layout/default#1"/>
    <dgm:cxn modelId="{7FC5DC3C-ACAA-4FAD-BE0A-1BBCBBE7F6DF}" type="presParOf" srcId="{5B6C7884-C02D-4A95-9E08-F086D2DC82C2}" destId="{6477DC61-9114-4862-96BA-346780A98487}" srcOrd="2" destOrd="0" presId="urn:microsoft.com/office/officeart/2005/8/layout/default#1"/>
    <dgm:cxn modelId="{B637B69F-40EE-49DC-B5D5-39476654E470}" type="presParOf" srcId="{5B6C7884-C02D-4A95-9E08-F086D2DC82C2}" destId="{5D5A695F-8838-4216-A52C-2124D13787E5}" srcOrd="3" destOrd="0" presId="urn:microsoft.com/office/officeart/2005/8/layout/default#1"/>
    <dgm:cxn modelId="{5E4A6099-737C-4CD1-A121-B88831E6801F}" type="presParOf" srcId="{5B6C7884-C02D-4A95-9E08-F086D2DC82C2}" destId="{AE00F8CF-919A-4EB7-AB48-DB4C05272B63}" srcOrd="4" destOrd="0" presId="urn:microsoft.com/office/officeart/2005/8/layout/default#1"/>
    <dgm:cxn modelId="{5C19E11D-BBEA-4A86-BBF8-540B00A1917A}" type="presParOf" srcId="{5B6C7884-C02D-4A95-9E08-F086D2DC82C2}" destId="{E6A0878A-A818-4597-857C-7071B7481932}" srcOrd="5" destOrd="0" presId="urn:microsoft.com/office/officeart/2005/8/layout/default#1"/>
    <dgm:cxn modelId="{C95CAA5E-4DC7-4F1D-93DF-A4C750DAD502}" type="presParOf" srcId="{5B6C7884-C02D-4A95-9E08-F086D2DC82C2}" destId="{4A2668E1-C4CF-43C0-80A6-23943D899877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A57C34-F7FB-49CE-A6AC-148EA9EBBFC5}">
      <dsp:nvSpPr>
        <dsp:cNvPr id="0" name=""/>
        <dsp:cNvSpPr/>
      </dsp:nvSpPr>
      <dsp:spPr>
        <a:xfrm>
          <a:off x="697" y="492743"/>
          <a:ext cx="2718629" cy="163117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4300" b="1" kern="1200" dirty="0">
              <a:latin typeface="Georgia" panose="02040502050405020303" pitchFamily="18" charset="0"/>
            </a:rPr>
            <a:t>強みは</a:t>
          </a:r>
          <a:br>
            <a:rPr lang="en-US" altLang="ja-JP" sz="4300" b="1" kern="1200" dirty="0">
              <a:latin typeface="Georgia" panose="02040502050405020303" pitchFamily="18" charset="0"/>
            </a:rPr>
          </a:br>
          <a:r>
            <a:rPr lang="ja-JP" altLang="en-US" sz="4300" b="1" kern="1200" dirty="0">
              <a:latin typeface="Georgia" panose="02040502050405020303" pitchFamily="18" charset="0"/>
            </a:rPr>
            <a:t>何か？</a:t>
          </a:r>
          <a:endParaRPr lang="en-US" sz="4300" b="1" kern="1200" dirty="0">
            <a:latin typeface="Georgia" panose="02040502050405020303" pitchFamily="18" charset="0"/>
          </a:endParaRPr>
        </a:p>
      </dsp:txBody>
      <dsp:txXfrm>
        <a:off x="697" y="492743"/>
        <a:ext cx="2718629" cy="1631177"/>
      </dsp:txXfrm>
    </dsp:sp>
    <dsp:sp modelId="{6477DC61-9114-4862-96BA-346780A98487}">
      <dsp:nvSpPr>
        <dsp:cNvPr id="0" name=""/>
        <dsp:cNvSpPr/>
      </dsp:nvSpPr>
      <dsp:spPr>
        <a:xfrm>
          <a:off x="2991887" y="492743"/>
          <a:ext cx="2718629" cy="163117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4300" b="1" kern="1200" dirty="0">
              <a:latin typeface="Georgia" panose="02040502050405020303" pitchFamily="18" charset="0"/>
            </a:rPr>
            <a:t>弱みは</a:t>
          </a:r>
          <a:br>
            <a:rPr lang="en-US" altLang="ja-JP" sz="4300" b="1" kern="1200" dirty="0">
              <a:latin typeface="Georgia" panose="02040502050405020303" pitchFamily="18" charset="0"/>
            </a:rPr>
          </a:br>
          <a:r>
            <a:rPr lang="ja-JP" altLang="en-US" sz="4300" b="1" kern="1200" dirty="0">
              <a:latin typeface="Georgia" panose="02040502050405020303" pitchFamily="18" charset="0"/>
            </a:rPr>
            <a:t>何か？</a:t>
          </a:r>
          <a:endParaRPr lang="en-US" sz="4300" b="1" kern="1200" dirty="0">
            <a:latin typeface="Georgia" panose="02040502050405020303" pitchFamily="18" charset="0"/>
          </a:endParaRPr>
        </a:p>
      </dsp:txBody>
      <dsp:txXfrm>
        <a:off x="2991887" y="492743"/>
        <a:ext cx="2718629" cy="1631177"/>
      </dsp:txXfrm>
    </dsp:sp>
    <dsp:sp modelId="{AE00F8CF-919A-4EB7-AB48-DB4C05272B63}">
      <dsp:nvSpPr>
        <dsp:cNvPr id="0" name=""/>
        <dsp:cNvSpPr/>
      </dsp:nvSpPr>
      <dsp:spPr>
        <a:xfrm>
          <a:off x="697" y="2395784"/>
          <a:ext cx="2718629" cy="163117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4300" b="1" kern="1200" dirty="0">
              <a:latin typeface="Georgia" panose="02040502050405020303" pitchFamily="18" charset="0"/>
            </a:rPr>
            <a:t>機会は</a:t>
          </a:r>
          <a:br>
            <a:rPr lang="en-US" altLang="ja-JP" sz="4300" b="1" kern="1200" dirty="0">
              <a:latin typeface="Georgia" panose="02040502050405020303" pitchFamily="18" charset="0"/>
            </a:rPr>
          </a:br>
          <a:r>
            <a:rPr lang="ja-JP" altLang="en-US" sz="4300" b="1" kern="1200" dirty="0">
              <a:latin typeface="Georgia" panose="02040502050405020303" pitchFamily="18" charset="0"/>
            </a:rPr>
            <a:t>何か？</a:t>
          </a:r>
          <a:endParaRPr lang="en-US" sz="4300" b="1" kern="1200" dirty="0">
            <a:latin typeface="Georgia" panose="02040502050405020303" pitchFamily="18" charset="0"/>
          </a:endParaRPr>
        </a:p>
      </dsp:txBody>
      <dsp:txXfrm>
        <a:off x="697" y="2395784"/>
        <a:ext cx="2718629" cy="1631177"/>
      </dsp:txXfrm>
    </dsp:sp>
    <dsp:sp modelId="{4A2668E1-C4CF-43C0-80A6-23943D899877}">
      <dsp:nvSpPr>
        <dsp:cNvPr id="0" name=""/>
        <dsp:cNvSpPr/>
      </dsp:nvSpPr>
      <dsp:spPr>
        <a:xfrm>
          <a:off x="2991887" y="2395784"/>
          <a:ext cx="2718629" cy="163117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4300" b="1" kern="1200" dirty="0">
              <a:latin typeface="Georgia" panose="02040502050405020303" pitchFamily="18" charset="0"/>
            </a:rPr>
            <a:t>課題は</a:t>
          </a:r>
          <a:br>
            <a:rPr lang="en-US" altLang="ja-JP" sz="4300" b="1" kern="1200" dirty="0">
              <a:latin typeface="Georgia" panose="02040502050405020303" pitchFamily="18" charset="0"/>
            </a:rPr>
          </a:br>
          <a:r>
            <a:rPr lang="ja-JP" altLang="en-US" sz="4300" b="1" kern="1200" dirty="0">
              <a:latin typeface="Georgia" panose="02040502050405020303" pitchFamily="18" charset="0"/>
            </a:rPr>
            <a:t>何か？</a:t>
          </a:r>
          <a:endParaRPr lang="en-US" sz="4300" b="1" kern="1200" dirty="0">
            <a:latin typeface="Georgia" panose="02040502050405020303" pitchFamily="18" charset="0"/>
          </a:endParaRPr>
        </a:p>
      </dsp:txBody>
      <dsp:txXfrm>
        <a:off x="2991887" y="2395784"/>
        <a:ext cx="2718629" cy="1631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7946" cy="340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 smtClean="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394" y="1"/>
            <a:ext cx="4307946" cy="340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 smtClean="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6609"/>
            <a:ext cx="4307946" cy="340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 smtClean="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394" y="6466609"/>
            <a:ext cx="4307946" cy="340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/>
            </a:lvl1pPr>
          </a:lstStyle>
          <a:p>
            <a:fld id="{9D66F698-1026-413A-8614-B802821950B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6280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7946" cy="340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 smtClean="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394" y="1"/>
            <a:ext cx="4307946" cy="340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 smtClean="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25788" y="509588"/>
            <a:ext cx="3687762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697" y="3233886"/>
            <a:ext cx="7287947" cy="306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6609"/>
            <a:ext cx="4307946" cy="340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 smtClean="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394" y="6466609"/>
            <a:ext cx="4307946" cy="340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/>
            </a:lvl1pPr>
          </a:lstStyle>
          <a:p>
            <a:fld id="{4123B90A-347B-4595-96B9-D8846D307D5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61639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82550" y="3429000"/>
            <a:ext cx="100711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77850" y="4611744"/>
            <a:ext cx="69342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03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sz="240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-82550" y="457200"/>
            <a:ext cx="100711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ja-JP" altLang="ja-JP" sz="24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50" y="457200"/>
            <a:ext cx="949325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19201"/>
            <a:ext cx="89154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470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12750" y="228600"/>
            <a:ext cx="949325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847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5267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1425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95521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167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80923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60697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23576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05433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82550" y="3429000"/>
            <a:ext cx="100711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77850" y="4611744"/>
            <a:ext cx="69342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0071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958076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sz="240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-165100" y="2667000"/>
            <a:ext cx="1031875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45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ja-JP" altLang="ja-JP" sz="24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100" y="2667000"/>
            <a:ext cx="95758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7839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sz="240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-165100" y="2667000"/>
            <a:ext cx="1031875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45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ja-JP" altLang="ja-JP" sz="24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100" y="2667000"/>
            <a:ext cx="95758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60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sz="240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-165100" y="2667000"/>
            <a:ext cx="1031875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45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ja-JP" altLang="ja-JP" sz="24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100" y="2667000"/>
            <a:ext cx="95758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4138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sz="240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-165100" y="2667000"/>
            <a:ext cx="10318750" cy="16002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45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ja-JP" altLang="ja-JP" sz="24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100" y="2667000"/>
            <a:ext cx="95758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1656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sz="240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-165100" y="2667000"/>
            <a:ext cx="10318750" cy="16002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45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ja-JP" altLang="ja-JP" sz="24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100" y="2667000"/>
            <a:ext cx="95758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0915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sz="240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100" y="2667000"/>
            <a:ext cx="95758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8942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sz="240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-82550" y="457200"/>
            <a:ext cx="100711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ja-JP" altLang="ja-JP" sz="24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50" y="457200"/>
            <a:ext cx="949325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19201"/>
            <a:ext cx="89154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28564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C19A-B7FE-46A0-9281-1B6C9C3F1FF6}" type="datetimeFigureOut">
              <a:rPr kumimoji="1" lang="ja-JP" altLang="en-US" smtClean="0"/>
              <a:t>2018/6/27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A298-F02A-4548-9CB0-DF2690269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96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82550" y="3429000"/>
            <a:ext cx="100711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77850" y="4611744"/>
            <a:ext cx="69342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973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82550" y="3429000"/>
            <a:ext cx="100711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77850" y="4611744"/>
            <a:ext cx="69342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956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82550" y="3429000"/>
            <a:ext cx="100711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77850" y="4611744"/>
            <a:ext cx="69342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07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sz="240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-82550" y="457200"/>
            <a:ext cx="100711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ja-JP" altLang="ja-JP" sz="24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50" y="457200"/>
            <a:ext cx="949325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19201"/>
            <a:ext cx="89154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585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sz="240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-82550" y="457200"/>
            <a:ext cx="100711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ja-JP" altLang="ja-JP" sz="24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50" y="457200"/>
            <a:ext cx="949325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19201"/>
            <a:ext cx="89154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386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sz="240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-82550" y="457200"/>
            <a:ext cx="100711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ja-JP" altLang="ja-JP" sz="24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50" y="457200"/>
            <a:ext cx="949325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19201"/>
            <a:ext cx="89154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936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sz="240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-82550" y="457200"/>
            <a:ext cx="100711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ja-JP" altLang="ja-JP" sz="24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50" y="457200"/>
            <a:ext cx="949325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19201"/>
            <a:ext cx="89154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504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4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sz="240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1027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21" y="6165850"/>
            <a:ext cx="131736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150" y="152400"/>
            <a:ext cx="338455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50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77150" y="6477001"/>
            <a:ext cx="173355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r"/>
            <a:r>
              <a:rPr lang="en-US" altLang="ja-JP" sz="900">
                <a:solidFill>
                  <a:srgbClr val="BCBDC0"/>
                </a:solidFill>
                <a:latin typeface="Arial Narrow" panose="020B0506020102020204" pitchFamily="34" charset="0"/>
              </a:rPr>
              <a:t>TITLE  |  </a:t>
            </a:r>
            <a:fld id="{9A7FC412-C6B6-4145-9CEF-D05AF38496C3}" type="slidenum">
              <a:rPr lang="en-US" altLang="ja-JP" sz="900">
                <a:solidFill>
                  <a:srgbClr val="BCBDC0"/>
                </a:solidFill>
                <a:latin typeface="Arial Narrow" panose="020B0506020102020204" pitchFamily="34" charset="0"/>
              </a:rPr>
              <a:pPr algn="r"/>
              <a:t>‹#›</a:t>
            </a:fld>
            <a:r>
              <a:rPr lang="en-US" altLang="ja-JP" sz="900">
                <a:solidFill>
                  <a:srgbClr val="BCBDC0"/>
                </a:solidFill>
                <a:latin typeface="Arial Narrow" panose="020B0506020102020204" pitchFamily="34" charset="0"/>
              </a:rPr>
              <a:t>  </a:t>
            </a:r>
            <a:endParaRPr lang="en-US" altLang="ja-JP" sz="900">
              <a:solidFill>
                <a:srgbClr val="958D85"/>
              </a:solidFill>
              <a:latin typeface="Arial Narrow" panose="020B0506020102020204" pitchFamily="34" charset="0"/>
            </a:endParaRPr>
          </a:p>
        </p:txBody>
      </p:sp>
      <p:pic>
        <p:nvPicPr>
          <p:cNvPr id="2051" name="Picture 5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6299200"/>
            <a:ext cx="969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  <p:sldLayoutId id="2147483904" r:id="rId13"/>
    <p:sldLayoutId id="2147483910" r:id="rId14"/>
    <p:sldLayoutId id="2147483911" r:id="rId15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50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759700" y="6477001"/>
            <a:ext cx="16510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r"/>
            <a:r>
              <a:rPr lang="en-US" altLang="ja-JP" sz="900">
                <a:solidFill>
                  <a:srgbClr val="BCBDC0"/>
                </a:solidFill>
                <a:latin typeface="Arial Narrow" panose="020B0506020102020204" pitchFamily="34" charset="0"/>
              </a:rPr>
              <a:t>TITLE |  </a:t>
            </a:r>
            <a:fld id="{BF813AA1-F0FC-4CD0-9DB7-9D0EA0AA0661}" type="slidenum">
              <a:rPr lang="en-US" altLang="ja-JP" sz="900">
                <a:solidFill>
                  <a:srgbClr val="BCBDC0"/>
                </a:solidFill>
                <a:latin typeface="Arial Narrow" panose="020B0506020102020204" pitchFamily="34" charset="0"/>
              </a:rPr>
              <a:pPr algn="r"/>
              <a:t>‹#›</a:t>
            </a:fld>
            <a:r>
              <a:rPr lang="en-US" altLang="ja-JP" sz="900">
                <a:solidFill>
                  <a:srgbClr val="BCBDC0"/>
                </a:solidFill>
                <a:latin typeface="Arial Narrow" panose="020B0506020102020204" pitchFamily="34" charset="0"/>
              </a:rPr>
              <a:t>  </a:t>
            </a:r>
            <a:endParaRPr lang="en-US" altLang="ja-JP" sz="900">
              <a:solidFill>
                <a:srgbClr val="958D85"/>
              </a:solidFill>
              <a:latin typeface="Arial Narrow" panose="020B0506020102020204" pitchFamily="34" charset="0"/>
            </a:endParaRPr>
          </a:p>
        </p:txBody>
      </p:sp>
      <p:pic>
        <p:nvPicPr>
          <p:cNvPr id="8195" name="Picture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6299200"/>
            <a:ext cx="969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21" r:id="rId7"/>
    <p:sldLayoutId id="2147483922" r:id="rId8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50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5100" y="2743200"/>
            <a:ext cx="9575800" cy="1600200"/>
          </a:xfrm>
        </p:spPr>
        <p:txBody>
          <a:bodyPr/>
          <a:lstStyle/>
          <a:p>
            <a:r>
              <a:rPr lang="ja-JP" altLang="en-US" sz="4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戦略計画の立案</a:t>
            </a:r>
            <a:br>
              <a:rPr lang="en-US" altLang="ja-JP" sz="4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4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クラブ・地区の計画立案と支援の方法</a:t>
            </a:r>
            <a:endParaRPr kumimoji="1" lang="ja-JP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54935"/>
            <a:ext cx="2535866" cy="2535866"/>
          </a:xfrm>
          <a:prstGeom prst="rect">
            <a:avLst/>
          </a:prstGeom>
        </p:spPr>
      </p:pic>
      <p:sp>
        <p:nvSpPr>
          <p:cNvPr id="4" name="サブタイトル 2"/>
          <p:cNvSpPr txBox="1">
            <a:spLocks/>
          </p:cNvSpPr>
          <p:nvPr/>
        </p:nvSpPr>
        <p:spPr>
          <a:xfrm>
            <a:off x="1600200" y="4495800"/>
            <a:ext cx="7369175" cy="1789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anose="020B0600070205080204" pitchFamily="50" charset="-128"/>
                <a:cs typeface="MS PGothic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anose="020B0600070205080204" pitchFamily="50" charset="-128"/>
                <a:cs typeface="MS PGothic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anose="020B0600070205080204" pitchFamily="50" charset="-128"/>
                <a:cs typeface="MS PGothic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anose="020B0600070205080204" pitchFamily="50" charset="-128"/>
                <a:cs typeface="MS PGothic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anose="020B0600070205080204" pitchFamily="50" charset="-128"/>
                <a:cs typeface="MS PGothic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None/>
            </a:pPr>
            <a:r>
              <a:rPr kumimoji="1" lang="en-US" altLang="ja-JP" sz="2800" b="1" dirty="0">
                <a:solidFill>
                  <a:schemeClr val="tx2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2018.7.14.</a:t>
            </a:r>
          </a:p>
          <a:p>
            <a:pPr eaLnBrk="1" hangingPunct="1">
              <a:buNone/>
            </a:pPr>
            <a:r>
              <a:rPr kumimoji="1" lang="en-US" altLang="ja-JP" sz="2800" b="1" dirty="0">
                <a:solidFill>
                  <a:schemeClr val="tx2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2018</a:t>
            </a:r>
            <a:r>
              <a:rPr kumimoji="1" lang="ja-JP" altLang="en-US" sz="2800" b="1" dirty="0">
                <a:solidFill>
                  <a:schemeClr val="tx2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kumimoji="1" lang="en-US" altLang="ja-JP" sz="2800" b="1" dirty="0">
                <a:solidFill>
                  <a:schemeClr val="tx2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RIZ3</a:t>
            </a:r>
            <a:r>
              <a:rPr kumimoji="1" lang="ja-JP" altLang="en-US" sz="2800" b="1" dirty="0">
                <a:solidFill>
                  <a:schemeClr val="tx2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戦略計画推進セミナー</a:t>
            </a:r>
            <a:endParaRPr kumimoji="1" lang="en-US" altLang="ja-JP" sz="2800" b="1" dirty="0">
              <a:solidFill>
                <a:schemeClr val="tx2">
                  <a:lumMod val="7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None/>
            </a:pPr>
            <a:r>
              <a:rPr kumimoji="1" lang="en-US" altLang="ja-JP" sz="2800" b="1" dirty="0">
                <a:solidFill>
                  <a:schemeClr val="tx2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RI Z3 RC</a:t>
            </a:r>
            <a:r>
              <a:rPr kumimoji="1" lang="ja-JP" altLang="en-US" sz="2800" b="1" dirty="0">
                <a:solidFill>
                  <a:schemeClr val="tx2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高 島　凱 夫（大阪中之島</a:t>
            </a:r>
            <a:r>
              <a:rPr kumimoji="1" lang="en-US" altLang="ja-JP" sz="2800" b="1" dirty="0">
                <a:solidFill>
                  <a:schemeClr val="tx2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RC</a:t>
            </a:r>
            <a:r>
              <a:rPr kumimoji="1" lang="ja-JP" altLang="en-US" sz="2800" b="1" dirty="0">
                <a:solidFill>
                  <a:schemeClr val="tx2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  <a:endParaRPr kumimoji="1" lang="en-US" altLang="ja-JP" sz="2800" b="1" dirty="0">
              <a:solidFill>
                <a:schemeClr val="tx2">
                  <a:lumMod val="7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0" indent="0" algn="ctr">
              <a:buNone/>
            </a:pPr>
            <a:endParaRPr kumimoji="1" lang="ja-JP" alt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733" y="5486400"/>
            <a:ext cx="982133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270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1344664" y="1499245"/>
            <a:ext cx="7095430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391743" y="533400"/>
            <a:ext cx="7121227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ja-JP" altLang="en-US" sz="36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主なリソース</a:t>
            </a:r>
            <a:endParaRPr lang="en-US" sz="36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AutoShape 2" descr="Strategic plan Postcard Cover 2014 "/>
          <p:cNvSpPr>
            <a:spLocks noChangeAspect="1" noChangeArrowheads="1"/>
          </p:cNvSpPr>
          <p:nvPr/>
        </p:nvSpPr>
        <p:spPr bwMode="auto">
          <a:xfrm>
            <a:off x="1364655" y="-144463"/>
            <a:ext cx="24765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AutoShape 4" descr="Strategic plan Postcard Cover 2014 "/>
          <p:cNvSpPr>
            <a:spLocks noChangeAspect="1" noChangeArrowheads="1"/>
          </p:cNvSpPr>
          <p:nvPr/>
        </p:nvSpPr>
        <p:spPr bwMode="auto">
          <a:xfrm>
            <a:off x="1488480" y="7939"/>
            <a:ext cx="24765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1524000"/>
            <a:ext cx="5943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地区を成功に導くリーダーシップ：</a:t>
            </a:r>
            <a:br>
              <a:rPr lang="en-US" altLang="ja-JP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ガバナー編</a:t>
            </a:r>
            <a:endParaRPr lang="en-US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地区活動計画の指標</a:t>
            </a:r>
            <a:endParaRPr lang="en-US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戦略計画立案ガイド</a:t>
            </a:r>
            <a:endParaRPr lang="en-US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ロータリークラブ・セントラルの目標</a:t>
            </a:r>
            <a:endParaRPr lang="en-US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会員増強のための評価ツール</a:t>
            </a:r>
            <a:endParaRPr lang="en-US" altLang="ja-JP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元気なクラブづくりのために</a:t>
            </a:r>
            <a:endParaRPr lang="en-US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ロータリーコーディネーター</a:t>
            </a:r>
            <a:endParaRPr lang="en-US" altLang="ja-JP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ガバナー補佐</a:t>
            </a:r>
            <a:endParaRPr lang="en-US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spcAft>
                <a:spcPts val="1200"/>
              </a:spcAft>
            </a:pPr>
            <a:endParaRPr lang="en-US" sz="2400" dirty="0">
              <a:latin typeface="Georgia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0684" t="26113" r="27850" b="15141"/>
          <a:stretch/>
        </p:blipFill>
        <p:spPr>
          <a:xfrm>
            <a:off x="6324600" y="3429000"/>
            <a:ext cx="2412231" cy="3239483"/>
          </a:xfrm>
          <a:prstGeom prst="rect">
            <a:avLst/>
          </a:prstGeom>
        </p:spPr>
      </p:pic>
      <p:pic>
        <p:nvPicPr>
          <p:cNvPr id="10" name="Picture 5" descr="C:\Users\McPeakM\Pictures\strategic-plan-2014-EN_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8400" y="1371600"/>
            <a:ext cx="2561991" cy="1921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4709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スライド番号プレースホルダー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526062" y="6246814"/>
            <a:ext cx="554633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umimoji="1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umimoji="1" sz="16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BA1605C1-9578-4C44-9CF8-607CA28B7067}"/>
              </a:ext>
            </a:extLst>
          </p:cNvPr>
          <p:cNvSpPr txBox="1">
            <a:spLocks/>
          </p:cNvSpPr>
          <p:nvPr/>
        </p:nvSpPr>
        <p:spPr>
          <a:xfrm>
            <a:off x="466279" y="457200"/>
            <a:ext cx="9134921" cy="5334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メイリオ" pitchFamily="50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accent1"/>
                </a:solidFill>
                <a:latin typeface="Trebuchet MS" pitchFamily="34" charset="0"/>
                <a:ea typeface="メイリオ" pitchFamily="50" charset="-128"/>
                <a:cs typeface="メイリオ" pitchFamily="50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accent1"/>
                </a:solidFill>
                <a:latin typeface="Trebuchet MS" pitchFamily="34" charset="0"/>
                <a:ea typeface="メイリオ" pitchFamily="50" charset="-128"/>
                <a:cs typeface="メイリオ" pitchFamily="50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accent1"/>
                </a:solidFill>
                <a:latin typeface="Trebuchet MS" pitchFamily="34" charset="0"/>
                <a:ea typeface="メイリオ" pitchFamily="50" charset="-128"/>
                <a:cs typeface="メイリオ" pitchFamily="50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accent1"/>
                </a:solidFill>
                <a:latin typeface="Trebuchet MS" pitchFamily="34" charset="0"/>
                <a:ea typeface="メイリオ" pitchFamily="50" charset="-128"/>
                <a:cs typeface="メイリオ" pitchFamily="50" charset="-128"/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en-US" altLang="ja-JP" sz="40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RIZ3</a:t>
            </a:r>
            <a:r>
              <a:rPr lang="ja-JP" altLang="en-US" sz="40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戦略計画推進セミナー</a:t>
            </a:r>
            <a:br>
              <a:rPr lang="en-US" altLang="ja-JP" sz="40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</a:br>
            <a:endParaRPr lang="ja-JP" altLang="en-US" sz="4000" b="1" u="sng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DD743A3D-AA9D-49C0-A4E6-D169FEDBA9D6}"/>
              </a:ext>
            </a:extLst>
          </p:cNvPr>
          <p:cNvSpPr txBox="1">
            <a:spLocks/>
          </p:cNvSpPr>
          <p:nvPr/>
        </p:nvSpPr>
        <p:spPr bwMode="auto">
          <a:xfrm>
            <a:off x="2133601" y="1763473"/>
            <a:ext cx="5981897" cy="4155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umimoji="1" kern="1200">
                <a:solidFill>
                  <a:srgbClr val="404040"/>
                </a:solidFill>
                <a:latin typeface="+mn-lt"/>
                <a:ea typeface="+mn-ea"/>
                <a:cs typeface="メイリオ" pitchFamily="50" charset="-128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umimoji="1" sz="1600" kern="1200">
                <a:solidFill>
                  <a:srgbClr val="404040"/>
                </a:solidFill>
                <a:latin typeface="+mn-lt"/>
                <a:ea typeface="+mn-ea"/>
                <a:cs typeface="メイリオ" pitchFamily="50" charset="-128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umimoji="1" sz="1400" kern="1200">
                <a:solidFill>
                  <a:srgbClr val="404040"/>
                </a:solidFill>
                <a:latin typeface="+mn-lt"/>
                <a:ea typeface="+mn-ea"/>
                <a:cs typeface="メイリオ" pitchFamily="50" charset="-128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umimoji="1" sz="1200" kern="1200">
                <a:solidFill>
                  <a:srgbClr val="404040"/>
                </a:solidFill>
                <a:latin typeface="+mn-lt"/>
                <a:ea typeface="+mn-ea"/>
                <a:cs typeface="メイリオ" pitchFamily="50" charset="-128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umimoji="1" sz="1200" kern="1200">
                <a:solidFill>
                  <a:srgbClr val="404040"/>
                </a:solidFill>
                <a:latin typeface="+mn-lt"/>
                <a:ea typeface="+mn-ea"/>
                <a:cs typeface="メイリオ" pitchFamily="50" charset="-128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pitchFamily="18" charset="2"/>
              <a:buNone/>
            </a:pP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2014</a:t>
            </a:r>
            <a:r>
              <a:rPr lang="ja-JP" altLang="en-US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年</a:t>
            </a: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10</a:t>
            </a:r>
            <a:r>
              <a:rPr lang="ja-JP" altLang="en-US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月</a:t>
            </a: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11</a:t>
            </a:r>
            <a:r>
              <a:rPr lang="ja-JP" altLang="en-US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日　</a:t>
            </a: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	(</a:t>
            </a:r>
            <a:r>
              <a:rPr lang="ja-JP" altLang="en-US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広島</a:t>
            </a: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)</a:t>
            </a:r>
          </a:p>
          <a:p>
            <a:pPr marL="0" indent="0">
              <a:buFont typeface="Wingdings 3" panose="05040102010807070707" pitchFamily="18" charset="2"/>
              <a:buNone/>
            </a:pP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2015</a:t>
            </a:r>
            <a:r>
              <a:rPr lang="ja-JP" altLang="en-US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年  </a:t>
            </a: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7</a:t>
            </a:r>
            <a:r>
              <a:rPr lang="ja-JP" altLang="en-US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月</a:t>
            </a: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11</a:t>
            </a:r>
            <a:r>
              <a:rPr lang="ja-JP" altLang="en-US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日　</a:t>
            </a: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	(</a:t>
            </a:r>
            <a:r>
              <a:rPr lang="ja-JP" altLang="en-US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福岡</a:t>
            </a: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)</a:t>
            </a:r>
          </a:p>
          <a:p>
            <a:pPr marL="0" indent="0">
              <a:buFont typeface="Wingdings 3" panose="05040102010807070707" pitchFamily="18" charset="2"/>
              <a:buNone/>
            </a:pP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2016</a:t>
            </a:r>
            <a:r>
              <a:rPr lang="ja-JP" altLang="en-US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年  </a:t>
            </a: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7</a:t>
            </a:r>
            <a:r>
              <a:rPr lang="ja-JP" altLang="en-US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月  </a:t>
            </a: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8</a:t>
            </a:r>
            <a:r>
              <a:rPr lang="ja-JP" altLang="en-US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日　</a:t>
            </a: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	(</a:t>
            </a:r>
            <a:r>
              <a:rPr lang="ja-JP" altLang="en-US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大阪</a:t>
            </a: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)</a:t>
            </a:r>
          </a:p>
          <a:p>
            <a:pPr marL="0" indent="0">
              <a:buFont typeface="Wingdings 3" panose="05040102010807070707" pitchFamily="18" charset="2"/>
              <a:buNone/>
            </a:pP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2017</a:t>
            </a:r>
            <a:r>
              <a:rPr lang="ja-JP" altLang="en-US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年  </a:t>
            </a: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7</a:t>
            </a:r>
            <a:r>
              <a:rPr lang="ja-JP" altLang="en-US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月  </a:t>
            </a: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8</a:t>
            </a:r>
            <a:r>
              <a:rPr lang="ja-JP" altLang="en-US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日　</a:t>
            </a: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	(</a:t>
            </a:r>
            <a:r>
              <a:rPr lang="ja-JP" altLang="en-US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岡山</a:t>
            </a: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)</a:t>
            </a:r>
          </a:p>
          <a:p>
            <a:pPr marL="0" indent="0">
              <a:buFont typeface="Wingdings 3" panose="05040102010807070707" pitchFamily="18" charset="2"/>
              <a:buNone/>
            </a:pP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2018</a:t>
            </a:r>
            <a:r>
              <a:rPr lang="ja-JP" altLang="en-US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年  </a:t>
            </a: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7</a:t>
            </a:r>
            <a:r>
              <a:rPr lang="ja-JP" altLang="en-US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月</a:t>
            </a: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14</a:t>
            </a:r>
            <a:r>
              <a:rPr lang="ja-JP" altLang="en-US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日　</a:t>
            </a: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	(</a:t>
            </a:r>
            <a:r>
              <a:rPr lang="ja-JP" altLang="en-US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大阪</a:t>
            </a:r>
            <a:r>
              <a:rPr lang="en-US" altLang="ja-JP" sz="32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</a:rPr>
              <a:t>)</a:t>
            </a:r>
          </a:p>
          <a:p>
            <a:pPr marL="0" indent="0">
              <a:buFont typeface="Wingdings 3" panose="05040102010807070707" pitchFamily="18" charset="2"/>
              <a:buNone/>
            </a:pPr>
            <a:r>
              <a:rPr lang="en-US" altLang="ja-JP" sz="32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2019</a:t>
            </a:r>
            <a:r>
              <a:rPr lang="ja-JP" altLang="en-US" sz="32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年  </a:t>
            </a:r>
            <a:r>
              <a:rPr lang="en-US" altLang="ja-JP" sz="32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7</a:t>
            </a:r>
            <a:r>
              <a:rPr lang="ja-JP" altLang="en-US" sz="32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月</a:t>
            </a:r>
            <a:r>
              <a:rPr lang="en-US" altLang="ja-JP" sz="32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13</a:t>
            </a:r>
            <a:r>
              <a:rPr lang="ja-JP" altLang="en-US" sz="32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日　 </a:t>
            </a:r>
            <a:r>
              <a:rPr lang="en-US" altLang="ja-JP" sz="32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 (</a:t>
            </a:r>
            <a:r>
              <a:rPr lang="ja-JP" altLang="en-US" sz="32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大阪</a:t>
            </a:r>
            <a:r>
              <a:rPr lang="en-US" altLang="ja-JP" sz="32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)</a:t>
            </a:r>
          </a:p>
          <a:p>
            <a:pPr marL="0" indent="0">
              <a:buFont typeface="Wingdings 3" panose="05040102010807070707" pitchFamily="18" charset="2"/>
              <a:buNone/>
            </a:pPr>
            <a:r>
              <a:rPr lang="ja-JP" altLang="en-US" sz="3600" b="1" dirty="0">
                <a:solidFill>
                  <a:schemeClr val="tx1"/>
                </a:solidFill>
              </a:rPr>
              <a:t>　　　　　</a:t>
            </a:r>
            <a:endParaRPr lang="en-US" altLang="ja-JP" sz="3600" b="1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9A8FE42-2D66-428A-B986-185F53B4C80D}"/>
              </a:ext>
            </a:extLst>
          </p:cNvPr>
          <p:cNvSpPr/>
          <p:nvPr/>
        </p:nvSpPr>
        <p:spPr>
          <a:xfrm>
            <a:off x="2133601" y="5334000"/>
            <a:ext cx="77723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ホテルグランヴィア大阪にて開催予定</a:t>
            </a:r>
            <a:endParaRPr lang="ja-JP" altLang="en-US" sz="28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0140566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1149251" y="2138364"/>
            <a:ext cx="8222754" cy="333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457200" indent="-457200"/>
            <a:r>
              <a:rPr lang="ja-JP" altLang="en-US" sz="40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クラブ・地区の現状評価を行う</a:t>
            </a:r>
            <a:br>
              <a:rPr lang="en-US" altLang="ja-JP" sz="40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endParaRPr lang="en-US" sz="4000" b="1" dirty="0">
              <a:solidFill>
                <a:srgbClr val="090807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57200" indent="-457200"/>
            <a:r>
              <a:rPr lang="ja-JP" altLang="en-US" sz="40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会員の参加状況と満足度を調べる</a:t>
            </a:r>
            <a:endParaRPr lang="en-US" sz="4000" b="1" dirty="0">
              <a:solidFill>
                <a:srgbClr val="090807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000" b="1" dirty="0">
              <a:solidFill>
                <a:srgbClr val="090807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57200" indent="-457200"/>
            <a:r>
              <a:rPr lang="ja-JP" altLang="en-US" sz="40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地域社会のニーズを調べる</a:t>
            </a:r>
            <a:endParaRPr lang="en-US" sz="4000" b="1" dirty="0">
              <a:solidFill>
                <a:srgbClr val="090807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676400" y="533400"/>
            <a:ext cx="6781800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ja-JP" altLang="en-US" sz="40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クラブ・地区の現状はどうか？</a:t>
            </a:r>
            <a:endParaRPr lang="en-US" sz="40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7474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762000" y="533400"/>
            <a:ext cx="7467600" cy="72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ja-JP" altLang="en-US" sz="40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クラブ・地区の現状評価を行う</a:t>
            </a:r>
            <a:endParaRPr lang="en-US" sz="40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7" name="Diagram 6"/>
          <p:cNvGraphicFramePr/>
          <p:nvPr>
            <p:extLst/>
          </p:nvPr>
        </p:nvGraphicFramePr>
        <p:xfrm>
          <a:off x="1981200" y="1371600"/>
          <a:ext cx="5710517" cy="4519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7011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685800" y="1447800"/>
            <a:ext cx="7877075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lvl="0"/>
            <a:r>
              <a:rPr lang="ja-JP" altLang="en-US" sz="36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ビジョン声明をつくる</a:t>
            </a:r>
            <a:endParaRPr lang="en-US" sz="3600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sz="36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36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36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</a:t>
            </a:r>
            <a:r>
              <a:rPr lang="ja-JP" altLang="en-US" sz="36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年後にこうありたいと思う</a:t>
            </a:r>
            <a:endParaRPr lang="en-US" altLang="ja-JP" sz="3600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クラブ・地区の姿</a:t>
            </a:r>
            <a:endParaRPr lang="en-US" altLang="ja-JP" sz="3600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3600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6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地元のほかの奉仕団体との違いを明らかにする</a:t>
            </a:r>
            <a:endParaRPr lang="en-US" sz="3600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762000" y="533400"/>
            <a:ext cx="7121227" cy="72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ja-JP" altLang="en-US" sz="40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クラブ・地区の将来像は？</a:t>
            </a:r>
            <a:endParaRPr lang="en-US" sz="40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682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 txBox="1">
            <a:spLocks/>
          </p:cNvSpPr>
          <p:nvPr/>
        </p:nvSpPr>
        <p:spPr bwMode="auto">
          <a:xfrm>
            <a:off x="838200" y="533400"/>
            <a:ext cx="712122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ja-JP" altLang="en-US" sz="40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各目標をどう達成するか？</a:t>
            </a:r>
            <a:endParaRPr lang="en-US" sz="40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04800" y="1143000"/>
            <a:ext cx="9906000" cy="5551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457200" indent="-457200"/>
            <a:r>
              <a:rPr lang="ja-JP" altLang="en-US" sz="36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行動計画：目標達成に向けた具体的と</a:t>
            </a:r>
            <a:br>
              <a:rPr lang="en-US" altLang="ja-JP" sz="36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36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成果の測定基準</a:t>
            </a:r>
            <a:endParaRPr lang="en-US" sz="3600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57200" indent="-457200"/>
            <a:endParaRPr lang="en-US" sz="3600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57200" indent="-457200"/>
            <a:r>
              <a:rPr lang="ja-JP" altLang="en-US" sz="36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実施：実行担当者、実行スケジュール、</a:t>
            </a:r>
            <a:endParaRPr lang="en-US" altLang="ja-JP" sz="3600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36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必要なリソース、など</a:t>
            </a:r>
            <a:endParaRPr lang="en-US" sz="3600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57200" indent="-457200"/>
            <a:r>
              <a:rPr lang="ja-JP" altLang="en-US" sz="36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評価：どのくらいの頻度で評価を行うか</a:t>
            </a:r>
            <a:br>
              <a:rPr lang="en-US" altLang="ja-JP" sz="36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36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進展をどのように伝えるか</a:t>
            </a:r>
            <a:endParaRPr lang="en-US" altLang="ja-JP" sz="3600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36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必要に応じて目標や計画をどう調整</a:t>
            </a:r>
            <a:endParaRPr lang="en-US" altLang="ja-JP" sz="3600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36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するか</a:t>
            </a:r>
            <a:endParaRPr lang="en-US" sz="3600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165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1245023" y="551869"/>
            <a:ext cx="7121227" cy="1084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ja-JP" altLang="en-US" sz="36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戦略計画立案の流れ</a:t>
            </a:r>
            <a:endParaRPr lang="en-US" sz="36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4" name="Flowchart: Multidocument 26">
            <a:extLst>
              <a:ext uri="{FF2B5EF4-FFF2-40B4-BE49-F238E27FC236}">
                <a16:creationId xmlns:a16="http://schemas.microsoft.com/office/drawing/2014/main" id="{D452929C-CFC8-4C8E-B036-C3612BA8191E}"/>
              </a:ext>
            </a:extLst>
          </p:cNvPr>
          <p:cNvSpPr/>
          <p:nvPr/>
        </p:nvSpPr>
        <p:spPr>
          <a:xfrm>
            <a:off x="740547" y="1269234"/>
            <a:ext cx="1683544" cy="958482"/>
          </a:xfrm>
          <a:prstGeom prst="flowChartMultidocument">
            <a:avLst/>
          </a:prstGeom>
          <a:ln>
            <a:solidFill>
              <a:schemeClr val="tx2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latin typeface="+mn-ea"/>
            </a:endParaRPr>
          </a:p>
        </p:txBody>
      </p:sp>
      <p:cxnSp>
        <p:nvCxnSpPr>
          <p:cNvPr id="25" name="Straight Arrow Connector 29">
            <a:extLst>
              <a:ext uri="{FF2B5EF4-FFF2-40B4-BE49-F238E27FC236}">
                <a16:creationId xmlns:a16="http://schemas.microsoft.com/office/drawing/2014/main" id="{07B45034-CEC6-40DC-B374-8277186BB1CA}"/>
              </a:ext>
            </a:extLst>
          </p:cNvPr>
          <p:cNvCxnSpPr/>
          <p:nvPr/>
        </p:nvCxnSpPr>
        <p:spPr>
          <a:xfrm>
            <a:off x="2563393" y="1642385"/>
            <a:ext cx="89773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30">
            <a:extLst>
              <a:ext uri="{FF2B5EF4-FFF2-40B4-BE49-F238E27FC236}">
                <a16:creationId xmlns:a16="http://schemas.microsoft.com/office/drawing/2014/main" id="{63634A5C-BEE4-49BD-9EEE-D311EF2E68DA}"/>
              </a:ext>
            </a:extLst>
          </p:cNvPr>
          <p:cNvSpPr/>
          <p:nvPr/>
        </p:nvSpPr>
        <p:spPr>
          <a:xfrm>
            <a:off x="3581400" y="1371600"/>
            <a:ext cx="2120504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latin typeface="+mn-ea"/>
            </a:endParaRPr>
          </a:p>
        </p:txBody>
      </p:sp>
      <p:sp>
        <p:nvSpPr>
          <p:cNvPr id="28" name="Flowchart: Multidocument 34">
            <a:extLst>
              <a:ext uri="{FF2B5EF4-FFF2-40B4-BE49-F238E27FC236}">
                <a16:creationId xmlns:a16="http://schemas.microsoft.com/office/drawing/2014/main" id="{DE1C3674-485F-4988-B902-4F1C13B91569}"/>
              </a:ext>
            </a:extLst>
          </p:cNvPr>
          <p:cNvSpPr/>
          <p:nvPr/>
        </p:nvSpPr>
        <p:spPr>
          <a:xfrm>
            <a:off x="6843095" y="1255151"/>
            <a:ext cx="1486286" cy="986648"/>
          </a:xfrm>
          <a:prstGeom prst="flowChartMultidocument">
            <a:avLst/>
          </a:prstGeom>
          <a:ln>
            <a:solidFill>
              <a:schemeClr val="tx2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latin typeface="+mn-ea"/>
            </a:endParaRPr>
          </a:p>
        </p:txBody>
      </p:sp>
      <p:cxnSp>
        <p:nvCxnSpPr>
          <p:cNvPr id="29" name="Straight Arrow Connector 36">
            <a:extLst>
              <a:ext uri="{FF2B5EF4-FFF2-40B4-BE49-F238E27FC236}">
                <a16:creationId xmlns:a16="http://schemas.microsoft.com/office/drawing/2014/main" id="{1D2182AB-EC73-45A0-84B9-00C9AA67532B}"/>
              </a:ext>
            </a:extLst>
          </p:cNvPr>
          <p:cNvCxnSpPr/>
          <p:nvPr/>
        </p:nvCxnSpPr>
        <p:spPr>
          <a:xfrm flipH="1">
            <a:off x="5837017" y="1658083"/>
            <a:ext cx="93642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7">
            <a:extLst>
              <a:ext uri="{FF2B5EF4-FFF2-40B4-BE49-F238E27FC236}">
                <a16:creationId xmlns:a16="http://schemas.microsoft.com/office/drawing/2014/main" id="{800537B0-1107-4932-9A5A-E47BE2C3D32D}"/>
              </a:ext>
            </a:extLst>
          </p:cNvPr>
          <p:cNvCxnSpPr>
            <a:stCxn id="26" idx="2"/>
          </p:cNvCxnSpPr>
          <p:nvPr/>
        </p:nvCxnSpPr>
        <p:spPr>
          <a:xfrm>
            <a:off x="4641652" y="1828800"/>
            <a:ext cx="42566" cy="42750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Oval 39">
            <a:extLst>
              <a:ext uri="{FF2B5EF4-FFF2-40B4-BE49-F238E27FC236}">
                <a16:creationId xmlns:a16="http://schemas.microsoft.com/office/drawing/2014/main" id="{2C46277E-6BF6-45BF-B336-7BC39D662589}"/>
              </a:ext>
            </a:extLst>
          </p:cNvPr>
          <p:cNvSpPr/>
          <p:nvPr/>
        </p:nvSpPr>
        <p:spPr>
          <a:xfrm>
            <a:off x="3657600" y="2133600"/>
            <a:ext cx="1981200" cy="6953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latin typeface="+mn-ea"/>
            </a:endParaRPr>
          </a:p>
        </p:txBody>
      </p:sp>
      <p:sp>
        <p:nvSpPr>
          <p:cNvPr id="36" name="Oval 41">
            <a:extLst>
              <a:ext uri="{FF2B5EF4-FFF2-40B4-BE49-F238E27FC236}">
                <a16:creationId xmlns:a16="http://schemas.microsoft.com/office/drawing/2014/main" id="{89999C13-2F1D-42F5-8DF6-385EB26B9189}"/>
              </a:ext>
            </a:extLst>
          </p:cNvPr>
          <p:cNvSpPr/>
          <p:nvPr/>
        </p:nvSpPr>
        <p:spPr>
          <a:xfrm>
            <a:off x="3581400" y="3962400"/>
            <a:ext cx="2209800" cy="99059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latin typeface="+mn-ea"/>
            </a:endParaRPr>
          </a:p>
        </p:txBody>
      </p:sp>
      <p:sp>
        <p:nvSpPr>
          <p:cNvPr id="39" name="Rectangle 42">
            <a:extLst>
              <a:ext uri="{FF2B5EF4-FFF2-40B4-BE49-F238E27FC236}">
                <a16:creationId xmlns:a16="http://schemas.microsoft.com/office/drawing/2014/main" id="{DEEEAD97-26D9-43F6-B582-6C791943E788}"/>
              </a:ext>
            </a:extLst>
          </p:cNvPr>
          <p:cNvSpPr/>
          <p:nvPr/>
        </p:nvSpPr>
        <p:spPr>
          <a:xfrm>
            <a:off x="3429001" y="5181600"/>
            <a:ext cx="2590800" cy="609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latin typeface="+mn-ea"/>
            </a:endParaRPr>
          </a:p>
        </p:txBody>
      </p:sp>
      <p:sp>
        <p:nvSpPr>
          <p:cNvPr id="53" name="Rectangle 43">
            <a:extLst>
              <a:ext uri="{FF2B5EF4-FFF2-40B4-BE49-F238E27FC236}">
                <a16:creationId xmlns:a16="http://schemas.microsoft.com/office/drawing/2014/main" id="{2D995A0B-77C3-46C4-AA81-CD3944A65E04}"/>
              </a:ext>
            </a:extLst>
          </p:cNvPr>
          <p:cNvSpPr/>
          <p:nvPr/>
        </p:nvSpPr>
        <p:spPr>
          <a:xfrm>
            <a:off x="3651545" y="6082335"/>
            <a:ext cx="2151458" cy="4000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latin typeface="+mn-ea"/>
            </a:endParaRPr>
          </a:p>
        </p:txBody>
      </p:sp>
      <p:sp>
        <p:nvSpPr>
          <p:cNvPr id="54" name="TextBox 44">
            <a:extLst>
              <a:ext uri="{FF2B5EF4-FFF2-40B4-BE49-F238E27FC236}">
                <a16:creationId xmlns:a16="http://schemas.microsoft.com/office/drawing/2014/main" id="{3BDD3BB8-F635-4928-9858-0A3FE78F813D}"/>
              </a:ext>
            </a:extLst>
          </p:cNvPr>
          <p:cNvSpPr txBox="1"/>
          <p:nvPr/>
        </p:nvSpPr>
        <p:spPr>
          <a:xfrm>
            <a:off x="740546" y="1588453"/>
            <a:ext cx="1461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内部調査</a:t>
            </a:r>
            <a:endParaRPr lang="en-US" altLang="en-US" b="1" dirty="0">
              <a:solidFill>
                <a:srgbClr val="090807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5" name="TextBox 45">
            <a:extLst>
              <a:ext uri="{FF2B5EF4-FFF2-40B4-BE49-F238E27FC236}">
                <a16:creationId xmlns:a16="http://schemas.microsoft.com/office/drawing/2014/main" id="{6DF189A6-8262-46EF-9328-9ABB03AD2F16}"/>
              </a:ext>
            </a:extLst>
          </p:cNvPr>
          <p:cNvSpPr txBox="1"/>
          <p:nvPr/>
        </p:nvSpPr>
        <p:spPr>
          <a:xfrm>
            <a:off x="6760346" y="1579832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外部調査</a:t>
            </a:r>
            <a:endParaRPr lang="en-US" altLang="en-US" b="1" dirty="0">
              <a:solidFill>
                <a:srgbClr val="090807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6" name="TextBox 46">
            <a:extLst>
              <a:ext uri="{FF2B5EF4-FFF2-40B4-BE49-F238E27FC236}">
                <a16:creationId xmlns:a16="http://schemas.microsoft.com/office/drawing/2014/main" id="{7DADFE67-EC42-46B3-882D-4F32D12A84E1}"/>
              </a:ext>
            </a:extLst>
          </p:cNvPr>
          <p:cNvSpPr txBox="1"/>
          <p:nvPr/>
        </p:nvSpPr>
        <p:spPr>
          <a:xfrm>
            <a:off x="3631221" y="1399859"/>
            <a:ext cx="199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現状分析</a:t>
            </a:r>
            <a:endParaRPr lang="en-US" b="1" dirty="0">
              <a:solidFill>
                <a:srgbClr val="090807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7" name="TextBox 47">
            <a:extLst>
              <a:ext uri="{FF2B5EF4-FFF2-40B4-BE49-F238E27FC236}">
                <a16:creationId xmlns:a16="http://schemas.microsoft.com/office/drawing/2014/main" id="{E53E42C0-C6B0-4124-9925-517DEE3D8A5B}"/>
              </a:ext>
            </a:extLst>
          </p:cNvPr>
          <p:cNvSpPr txBox="1"/>
          <p:nvPr/>
        </p:nvSpPr>
        <p:spPr>
          <a:xfrm>
            <a:off x="3733800" y="22098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ビジョンの</a:t>
            </a:r>
            <a:br>
              <a:rPr lang="en-US" altLang="ja-JP" sz="20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20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作成</a:t>
            </a:r>
            <a:endParaRPr lang="en-US" sz="2000" b="1" dirty="0">
              <a:solidFill>
                <a:srgbClr val="090807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8" name="TextBox 48">
            <a:extLst>
              <a:ext uri="{FF2B5EF4-FFF2-40B4-BE49-F238E27FC236}">
                <a16:creationId xmlns:a16="http://schemas.microsoft.com/office/drawing/2014/main" id="{F685010E-B894-445E-BC46-95C8540A7D28}"/>
              </a:ext>
            </a:extLst>
          </p:cNvPr>
          <p:cNvSpPr txBox="1"/>
          <p:nvPr/>
        </p:nvSpPr>
        <p:spPr>
          <a:xfrm>
            <a:off x="3429000" y="3048000"/>
            <a:ext cx="251460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ビジョン実現に向けた優先事項の決定</a:t>
            </a:r>
            <a:endParaRPr lang="en-US" altLang="ja-JP" sz="2000" b="1" dirty="0">
              <a:solidFill>
                <a:srgbClr val="090807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9" name="TextBox 49">
            <a:extLst>
              <a:ext uri="{FF2B5EF4-FFF2-40B4-BE49-F238E27FC236}">
                <a16:creationId xmlns:a16="http://schemas.microsoft.com/office/drawing/2014/main" id="{546CB86D-74F4-4E08-B565-CABF7FF9E3A1}"/>
              </a:ext>
            </a:extLst>
          </p:cNvPr>
          <p:cNvSpPr txBox="1"/>
          <p:nvPr/>
        </p:nvSpPr>
        <p:spPr>
          <a:xfrm>
            <a:off x="3733800" y="4038601"/>
            <a:ext cx="1904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20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20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</a:t>
            </a:r>
            <a:r>
              <a:rPr lang="ja-JP" altLang="en-US" sz="20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年後に</a:t>
            </a:r>
            <a:br>
              <a:rPr lang="en-US" altLang="ja-JP" sz="20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20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向けた目標を設定</a:t>
            </a:r>
            <a:endParaRPr lang="en-US" sz="2000" b="1" dirty="0">
              <a:solidFill>
                <a:srgbClr val="090807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0" name="TextBox 50">
            <a:extLst>
              <a:ext uri="{FF2B5EF4-FFF2-40B4-BE49-F238E27FC236}">
                <a16:creationId xmlns:a16="http://schemas.microsoft.com/office/drawing/2014/main" id="{116F4DA5-D0E0-40A9-88E4-B96173731946}"/>
              </a:ext>
            </a:extLst>
          </p:cNvPr>
          <p:cNvSpPr txBox="1"/>
          <p:nvPr/>
        </p:nvSpPr>
        <p:spPr>
          <a:xfrm>
            <a:off x="3713459" y="6122353"/>
            <a:ext cx="20124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実行と評価</a:t>
            </a:r>
            <a:endParaRPr lang="en-US" sz="2000" b="1" dirty="0">
              <a:solidFill>
                <a:srgbClr val="090807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1" name="TextBox 51">
            <a:extLst>
              <a:ext uri="{FF2B5EF4-FFF2-40B4-BE49-F238E27FC236}">
                <a16:creationId xmlns:a16="http://schemas.microsoft.com/office/drawing/2014/main" id="{AB3F828A-2B8D-47E6-8D12-4E2350CCC2B6}"/>
              </a:ext>
            </a:extLst>
          </p:cNvPr>
          <p:cNvSpPr txBox="1"/>
          <p:nvPr/>
        </p:nvSpPr>
        <p:spPr>
          <a:xfrm>
            <a:off x="3429000" y="5181599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行動計画の立案と</a:t>
            </a:r>
            <a:br>
              <a:rPr lang="en-US" altLang="ja-JP" sz="20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2000" b="1" dirty="0">
                <a:solidFill>
                  <a:srgbClr val="090807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成果基準の設定</a:t>
            </a:r>
            <a:endParaRPr lang="en-US" altLang="ja-JP" sz="2000" b="1" dirty="0">
              <a:solidFill>
                <a:srgbClr val="090807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1017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8" name="図 3" descr="国際ロータリー第2660地区">
            <a:extLst>
              <a:ext uri="{FF2B5EF4-FFF2-40B4-BE49-F238E27FC236}">
                <a16:creationId xmlns:a16="http://schemas.microsoft.com/office/drawing/2014/main" id="{334C7F01-5EAB-4B74-BCBE-422237327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44" y="331680"/>
            <a:ext cx="175260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8">
            <a:extLst>
              <a:ext uri="{FF2B5EF4-FFF2-40B4-BE49-F238E27FC236}">
                <a16:creationId xmlns:a16="http://schemas.microsoft.com/office/drawing/2014/main" id="{0E09C8E2-5314-4A83-8543-DDD642894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39" y="31013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>
              <a:solidFill>
                <a:srgbClr val="090807"/>
              </a:solidFill>
            </a:endParaRPr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A3C23FFE-7185-45A7-AE4B-EC64C47A6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39" y="33299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>
              <a:solidFill>
                <a:srgbClr val="090807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435BB0C-3475-470B-906D-587279CCD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8694" y="1388780"/>
            <a:ext cx="726352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ja-JP" altLang="ja-JP" sz="2800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国際ロータリー第</a:t>
            </a:r>
            <a:r>
              <a:rPr lang="en-US" altLang="ja-JP" sz="2800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2660</a:t>
            </a:r>
            <a:r>
              <a:rPr lang="ja-JP" altLang="en-US" sz="2800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地区　地区ビジョン</a:t>
            </a:r>
            <a:endParaRPr lang="ja-JP" altLang="en-US" sz="2800" dirty="0">
              <a:solidFill>
                <a:srgbClr val="09080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51884D7-9C87-434B-B1A3-517E07B644C7}"/>
              </a:ext>
            </a:extLst>
          </p:cNvPr>
          <p:cNvSpPr/>
          <p:nvPr/>
        </p:nvSpPr>
        <p:spPr>
          <a:xfrm>
            <a:off x="1058694" y="2590800"/>
            <a:ext cx="735007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ＭＳ 明朝" panose="02020609040205080304" pitchFamily="17" charset="-128"/>
              <a:buChar char="◆"/>
            </a:pPr>
            <a:r>
              <a:rPr lang="ja-JP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私たち第</a:t>
            </a:r>
            <a:r>
              <a:rPr lang="en-US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2660</a:t>
            </a:r>
            <a:r>
              <a:rPr lang="ja-JP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地区は</a:t>
            </a:r>
            <a:r>
              <a:rPr lang="en-US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RI</a:t>
            </a:r>
            <a:r>
              <a:rPr lang="ja-JP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テーマを理解し、地域の特性にあった活動をすることにより具現化します。</a:t>
            </a:r>
            <a:endParaRPr lang="ja-JP" altLang="ja-JP" sz="1400" b="1" kern="100" dirty="0">
              <a:solidFill>
                <a:srgbClr val="09080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28600"/>
            <a:r>
              <a:rPr lang="en-US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endParaRPr lang="ja-JP" altLang="ja-JP" sz="1400" b="1" kern="100" dirty="0">
              <a:solidFill>
                <a:srgbClr val="09080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42900" indent="-342900">
              <a:buFont typeface="ＭＳ 明朝" panose="02020609040205080304" pitchFamily="17" charset="-128"/>
              <a:buChar char="◆"/>
            </a:pPr>
            <a:r>
              <a:rPr lang="ja-JP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ロータリーの原点である親睦と職業奉仕を根幹とし、世界及び地域社会で良い変化を生み出します。</a:t>
            </a:r>
            <a:endParaRPr lang="ja-JP" altLang="ja-JP" sz="1400" b="1" kern="100" dirty="0">
              <a:solidFill>
                <a:srgbClr val="09080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533400" algn="just">
              <a:spcAft>
                <a:spcPts val="0"/>
              </a:spcAft>
            </a:pPr>
            <a:r>
              <a:rPr lang="en-US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endParaRPr lang="ja-JP" altLang="ja-JP" sz="1400" b="1" kern="100" dirty="0">
              <a:solidFill>
                <a:srgbClr val="09080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42900" indent="-342900">
              <a:buFont typeface="ＭＳ 明朝" panose="02020609040205080304" pitchFamily="17" charset="-128"/>
              <a:buChar char="◆"/>
            </a:pPr>
            <a:r>
              <a:rPr lang="ja-JP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それぞれが「魅力ある・元気ある・個性ある」</a:t>
            </a:r>
            <a:r>
              <a:rPr lang="ja-JP" altLang="en-US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クラブになる事を目指します。</a:t>
            </a:r>
            <a:endParaRPr lang="ja-JP" altLang="ja-JP" sz="1400" b="1" kern="100" dirty="0">
              <a:solidFill>
                <a:srgbClr val="09080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5870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8" name="図 3" descr="国際ロータリー第2660地区">
            <a:extLst>
              <a:ext uri="{FF2B5EF4-FFF2-40B4-BE49-F238E27FC236}">
                <a16:creationId xmlns:a16="http://schemas.microsoft.com/office/drawing/2014/main" id="{334C7F01-5EAB-4B74-BCBE-422237327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44" y="331680"/>
            <a:ext cx="175260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8">
            <a:extLst>
              <a:ext uri="{FF2B5EF4-FFF2-40B4-BE49-F238E27FC236}">
                <a16:creationId xmlns:a16="http://schemas.microsoft.com/office/drawing/2014/main" id="{0E09C8E2-5314-4A83-8543-DDD642894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39" y="31013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A3C23FFE-7185-45A7-AE4B-EC64C47A6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39" y="33299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435BB0C-3475-470B-906D-587279CCD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214" y="1226684"/>
            <a:ext cx="726352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ja-JP" altLang="ja-JP" sz="2800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国際ロータリー第</a:t>
            </a:r>
            <a:r>
              <a:rPr lang="en-US" altLang="ja-JP" sz="2800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2660</a:t>
            </a:r>
            <a:r>
              <a:rPr lang="ja-JP" altLang="en-US" sz="2800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地区　地区ビジョン</a:t>
            </a:r>
            <a:endParaRPr lang="ja-JP" altLang="en-US" sz="2800" dirty="0">
              <a:solidFill>
                <a:srgbClr val="09080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FB97B4-A8DE-4A64-AC4F-9E6BA318572B}"/>
              </a:ext>
            </a:extLst>
          </p:cNvPr>
          <p:cNvSpPr/>
          <p:nvPr/>
        </p:nvSpPr>
        <p:spPr>
          <a:xfrm>
            <a:off x="596516" y="1749904"/>
            <a:ext cx="8712968" cy="4462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 区 中 期 ５ ヶ 年 目 標　　（</a:t>
            </a:r>
            <a:r>
              <a:rPr lang="en-US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2017-18</a:t>
            </a:r>
            <a:r>
              <a:rPr lang="ja-JP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2021-22</a:t>
            </a:r>
            <a:r>
              <a:rPr lang="ja-JP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年度）</a:t>
            </a:r>
          </a:p>
          <a:p>
            <a:pPr>
              <a:lnSpc>
                <a:spcPct val="150000"/>
              </a:lnSpc>
            </a:pPr>
            <a:r>
              <a:rPr lang="en-US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r>
              <a:rPr lang="en-US" altLang="ja-JP" b="1" u="sng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ja-JP" b="1" u="sng" kern="100" dirty="0" err="1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</a:t>
            </a:r>
            <a:r>
              <a:rPr lang="ja-JP" altLang="ja-JP" b="1" u="sng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クラブのサポートと強化</a:t>
            </a:r>
            <a:endParaRPr lang="ja-JP" altLang="ja-JP" b="1" kern="100" dirty="0">
              <a:solidFill>
                <a:srgbClr val="09080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ja-JP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各クラブが将来のビジョンを持つように推奨します。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ja-JP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クラブ会員基盤を強化します。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ja-JP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会員規模については地区で</a:t>
            </a:r>
            <a:r>
              <a:rPr lang="en-US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4,000</a:t>
            </a:r>
            <a:r>
              <a:rPr lang="ja-JP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名（純増</a:t>
            </a:r>
            <a:r>
              <a:rPr lang="en-US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82</a:t>
            </a:r>
            <a:r>
              <a:rPr lang="ja-JP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名×</a:t>
            </a:r>
            <a:r>
              <a:rPr lang="en-US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ヶ年）を目指します。</a:t>
            </a:r>
          </a:p>
          <a:p>
            <a:pPr marL="266700">
              <a:lnSpc>
                <a:spcPct val="150000"/>
              </a:lnSpc>
            </a:pPr>
            <a:r>
              <a:rPr lang="ja-JP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年令・男女構成等の中期計画をもとに、会員維持、会員増強、クラブ拡大を支援します。</a:t>
            </a:r>
          </a:p>
        </p:txBody>
      </p:sp>
    </p:spTree>
    <p:extLst>
      <p:ext uri="{BB962C8B-B14F-4D97-AF65-F5344CB8AC3E}">
        <p14:creationId xmlns:p14="http://schemas.microsoft.com/office/powerpoint/2010/main" val="4041110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8" name="図 3" descr="国際ロータリー第2660地区">
            <a:extLst>
              <a:ext uri="{FF2B5EF4-FFF2-40B4-BE49-F238E27FC236}">
                <a16:creationId xmlns:a16="http://schemas.microsoft.com/office/drawing/2014/main" id="{334C7F01-5EAB-4B74-BCBE-422237327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44" y="331680"/>
            <a:ext cx="175260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8">
            <a:extLst>
              <a:ext uri="{FF2B5EF4-FFF2-40B4-BE49-F238E27FC236}">
                <a16:creationId xmlns:a16="http://schemas.microsoft.com/office/drawing/2014/main" id="{0E09C8E2-5314-4A83-8543-DDD642894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39" y="31013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A3C23FFE-7185-45A7-AE4B-EC64C47A6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39" y="33299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435BB0C-3475-470B-906D-587279CCD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2473" y="465685"/>
            <a:ext cx="726352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ja-JP" altLang="ja-JP" sz="2800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国際ロータリー第</a:t>
            </a:r>
            <a:r>
              <a:rPr lang="en-US" altLang="ja-JP" sz="2800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2660</a:t>
            </a:r>
            <a:r>
              <a:rPr lang="ja-JP" altLang="en-US" sz="2800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地区　地区ビジョン</a:t>
            </a:r>
            <a:endParaRPr lang="ja-JP" altLang="en-US" sz="2800" dirty="0">
              <a:solidFill>
                <a:srgbClr val="09080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FB97B4-A8DE-4A64-AC4F-9E6BA318572B}"/>
              </a:ext>
            </a:extLst>
          </p:cNvPr>
          <p:cNvSpPr/>
          <p:nvPr/>
        </p:nvSpPr>
        <p:spPr>
          <a:xfrm>
            <a:off x="434752" y="1252440"/>
            <a:ext cx="90364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u="sng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ja-JP" sz="2000" b="1" u="sng" dirty="0" err="1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</a:t>
            </a:r>
            <a:r>
              <a:rPr lang="ja-JP" altLang="ja-JP" sz="2000" b="1" u="sng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人道的奉仕の重点化と増加</a:t>
            </a:r>
            <a:endParaRPr lang="ja-JP" altLang="ja-JP" sz="2000" b="1" dirty="0">
              <a:solidFill>
                <a:srgbClr val="09080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"/>
            </a:pPr>
            <a:r>
              <a:rPr lang="ja-JP" altLang="ja-JP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ニーズを把握し人々と共に手をつなぎ、成果の持続可能な奉仕を強化します</a:t>
            </a:r>
            <a:r>
              <a:rPr lang="ja-JP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</a:p>
          <a:p>
            <a:pPr marL="342900" indent="-342900">
              <a:buFont typeface="Wingdings" panose="05000000000000000000" pitchFamily="2" charset="2"/>
              <a:buChar char=""/>
            </a:pPr>
            <a:r>
              <a:rPr lang="ja-JP" altLang="ja-JP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財団補助金の利用実績</a:t>
            </a:r>
            <a:r>
              <a:rPr lang="en-US" altLang="ja-JP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  <a:r>
              <a:rPr lang="ja-JP" altLang="ja-JP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件を目指します。</a:t>
            </a:r>
            <a:endParaRPr lang="ja-JP" altLang="ja-JP" b="1" kern="100" dirty="0">
              <a:solidFill>
                <a:srgbClr val="09080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"/>
            </a:pPr>
            <a:r>
              <a:rPr lang="ja-JP" altLang="ja-JP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ロータリー財団及び米山記念奨学会への寄付を推進し、寄付ゼロクラブが無くなることを目指します</a:t>
            </a:r>
            <a:r>
              <a:rPr lang="ja-JP" altLang="ja-JP" b="1" kern="100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</a:p>
          <a:p>
            <a:r>
              <a:rPr lang="en-US" altLang="ja-JP" sz="2000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endParaRPr lang="ja-JP" altLang="ja-JP" sz="2000" b="1" dirty="0">
              <a:solidFill>
                <a:srgbClr val="09080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2000" b="1" u="sng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ja-JP" sz="2000" b="1" u="sng" dirty="0" err="1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</a:t>
            </a:r>
            <a:r>
              <a:rPr lang="ja-JP" altLang="ja-JP" sz="2000" b="1" u="sng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公共イメージと認知度の向上</a:t>
            </a:r>
            <a:endParaRPr lang="ja-JP" altLang="ja-JP" b="1" dirty="0">
              <a:solidFill>
                <a:srgbClr val="09080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"/>
            </a:pPr>
            <a:r>
              <a:rPr lang="ja-JP" altLang="ja-JP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ロータリーの奉仕活動によって感動と誇りを得、その魅力を周りの人々に伝えます。</a:t>
            </a:r>
            <a:endParaRPr lang="ja-JP" altLang="ja-JP" b="1" kern="100" dirty="0">
              <a:solidFill>
                <a:srgbClr val="09080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"/>
            </a:pPr>
            <a:r>
              <a:rPr lang="ja-JP" altLang="ja-JP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地域社会に開かれたロータリー活動を実施し公共イメージ向上を推進します。</a:t>
            </a:r>
            <a:endParaRPr lang="ja-JP" altLang="ja-JP" b="1" kern="100" dirty="0">
              <a:solidFill>
                <a:srgbClr val="09080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"/>
            </a:pPr>
            <a:r>
              <a:rPr lang="en-US" altLang="ja-JP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IT</a:t>
            </a:r>
            <a:r>
              <a:rPr lang="ja-JP" altLang="ja-JP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化の推進をはかり、マイロータリーの登録率</a:t>
            </a:r>
            <a:r>
              <a:rPr lang="en-US" altLang="ja-JP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65%</a:t>
            </a:r>
            <a:r>
              <a:rPr lang="ja-JP" altLang="ja-JP" b="1" dirty="0" err="1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ja-JP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クラブセントラルの活用率</a:t>
            </a:r>
            <a:r>
              <a:rPr lang="en-US" altLang="ja-JP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75%</a:t>
            </a:r>
            <a:r>
              <a:rPr lang="ja-JP" altLang="ja-JP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を目指します</a:t>
            </a:r>
            <a:r>
              <a:rPr lang="ja-JP" altLang="en-US" b="1" dirty="0">
                <a:solidFill>
                  <a:srgbClr val="09080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ja-JP" altLang="ja-JP" b="1" dirty="0">
              <a:solidFill>
                <a:srgbClr val="09080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3411719"/>
      </p:ext>
    </p:extLst>
  </p:cSld>
  <p:clrMapOvr>
    <a:masterClrMapping/>
  </p:clrMapOvr>
</p:sld>
</file>

<file path=ppt/theme/theme1.xml><?xml version="1.0" encoding="utf-8"?>
<a:theme xmlns:a="http://schemas.openxmlformats.org/drawingml/2006/main" name="Communications_whit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20949</TotalTime>
  <Words>246</Words>
  <Application>Microsoft Office PowerPoint</Application>
  <PresentationFormat>A4 210 x 297 mm</PresentationFormat>
  <Paragraphs>79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11</vt:i4>
      </vt:variant>
    </vt:vector>
  </HeadingPairs>
  <TitlesOfParts>
    <vt:vector size="26" baseType="lpstr">
      <vt:lpstr>ＭＳ Ｐゴシック</vt:lpstr>
      <vt:lpstr>ＭＳ Ｐゴシック</vt:lpstr>
      <vt:lpstr>ＭＳ 明朝</vt:lpstr>
      <vt:lpstr>ヒラギノ角ゴ Pro W3</vt:lpstr>
      <vt:lpstr>メイリオ</vt:lpstr>
      <vt:lpstr>Arial</vt:lpstr>
      <vt:lpstr>Arial Narrow</vt:lpstr>
      <vt:lpstr>Calibri</vt:lpstr>
      <vt:lpstr>Georgia</vt:lpstr>
      <vt:lpstr>Trebuchet MS</vt:lpstr>
      <vt:lpstr>Wingdings</vt:lpstr>
      <vt:lpstr>Wingdings 3</vt:lpstr>
      <vt:lpstr>Communications_white</vt:lpstr>
      <vt:lpstr>Custom Design</vt:lpstr>
      <vt:lpstr>2_Custom Design</vt:lpstr>
      <vt:lpstr>戦略計画の立案 クラブ・地区の計画立案と支援の方法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 WS-06</dc:creator>
  <cp:lastModifiedBy>owner</cp:lastModifiedBy>
  <cp:revision>832</cp:revision>
  <cp:lastPrinted>2018-03-06T01:18:09Z</cp:lastPrinted>
  <dcterms:created xsi:type="dcterms:W3CDTF">2010-04-16T20:11:30Z</dcterms:created>
  <dcterms:modified xsi:type="dcterms:W3CDTF">2018-06-27T02:45:44Z</dcterms:modified>
</cp:coreProperties>
</file>